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9" r:id="rId5"/>
    <p:sldId id="261" r:id="rId6"/>
    <p:sldId id="262" r:id="rId7"/>
    <p:sldId id="263" r:id="rId8"/>
    <p:sldId id="264" r:id="rId9"/>
    <p:sldId id="265" r:id="rId10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93" autoAdjust="0"/>
  </p:normalViewPr>
  <p:slideViewPr>
    <p:cSldViewPr>
      <p:cViewPr>
        <p:scale>
          <a:sx n="102" d="100"/>
          <a:sy n="102" d="100"/>
        </p:scale>
        <p:origin x="-456" y="1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1CD71-0B10-4068-A77E-A5A0791A863D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03598"/>
            <a:ext cx="7918648" cy="2448271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Инструктаж по безопасности </a:t>
            </a:r>
            <a:br>
              <a:rPr lang="ru-RU" b="1" dirty="0" smtClean="0"/>
            </a:br>
            <a:r>
              <a:rPr lang="ru-RU" b="1" dirty="0" smtClean="0"/>
              <a:t>на территории детского сада </a:t>
            </a:r>
            <a:br>
              <a:rPr lang="ru-RU" b="1" dirty="0" smtClean="0"/>
            </a:br>
            <a:r>
              <a:rPr lang="ru-RU" b="1" dirty="0" smtClean="0"/>
              <a:t>в зимний период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39552" y="411510"/>
            <a:ext cx="3312368" cy="18002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ru-RU" sz="3100" b="1" cap="all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4800" b="1" cap="all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3100" b="1" cap="all" dirty="0" smtClean="0">
                <a:latin typeface="Arial" pitchFamily="34" charset="0"/>
                <a:cs typeface="Arial" pitchFamily="34" charset="0"/>
              </a:rPr>
              <a:t> ноября</a:t>
            </a:r>
            <a:endParaRPr lang="ru-RU" sz="32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915566"/>
            <a:ext cx="5328592" cy="223224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indent="-514350" algn="l">
              <a:spcBef>
                <a:spcPts val="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-514350" algn="l">
              <a:spcBef>
                <a:spcPts val="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соблюдайте правила безопасности на территории в зимний период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\\EPSYLON\^Magazines\СПРАВОЧНИК РУКОВОДИТЕЛЯ ДОШКОЛЬНОГО УЧРЕЖДЕНИЯ\jpg\travmi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053339"/>
            <a:ext cx="6285473" cy="2090161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339502"/>
            <a:ext cx="5328592" cy="43204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100" b="1" cap="all" dirty="0" smtClean="0">
                <a:latin typeface="Arial" pitchFamily="34" charset="0"/>
                <a:cs typeface="Arial" pitchFamily="34" charset="0"/>
              </a:rPr>
              <a:t>Ответственность</a:t>
            </a:r>
            <a:endParaRPr lang="ru-RU" sz="32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15566"/>
            <a:ext cx="7920880" cy="252028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lvl="0" indent="-514350" algn="l">
              <a:spcBef>
                <a:spcPts val="600"/>
              </a:spcBef>
              <a:spcAft>
                <a:spcPts val="1200"/>
              </a:spcAft>
            </a:pP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Воспитатели несут ответственность за жизнь, здоровье </a:t>
            </a:r>
            <a:b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безопасность детей во время прогулки.</a:t>
            </a:r>
          </a:p>
          <a:p>
            <a:pPr marL="514350" lvl="0" indent="-51435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Воспитатели, которые нарушают правила, могут получить дисциплинарное взыскание: замечание, выговор и даже увольнение. </a:t>
            </a:r>
          </a:p>
          <a:p>
            <a:pPr marL="514350" lvl="0" indent="-51435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ru-RU" sz="1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\\EPSYLON\^Magazines\СПРАВОЧНИК РУКОВОДИТЕЛЯ ДОШКОЛЬНОГО УЧРЕЖДЕНИЯ\jpg\travmi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291830"/>
            <a:ext cx="6285473" cy="2090161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23478"/>
            <a:ext cx="5400600" cy="57606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cap="all" dirty="0" smtClean="0">
                <a:latin typeface="Arial" pitchFamily="34" charset="0"/>
                <a:cs typeface="Arial" pitchFamily="34" charset="0"/>
              </a:rPr>
              <a:t>Подготовка участка</a:t>
            </a:r>
            <a:endParaRPr lang="ru-RU" sz="28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43558"/>
            <a:ext cx="8352928" cy="36724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Воспитатель должен проверить участок. Если он не соответствует требованиям, то нужно сообщить об этом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администрации. </a:t>
            </a: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l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Территория должна быть убрана от снега и наледи. </a:t>
            </a:r>
          </a:p>
          <a:p>
            <a:pPr marL="342900" lvl="0" indent="-342900" algn="l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Высота сугробов по периметру групповой площадки должна быть не больше метра. </a:t>
            </a:r>
          </a:p>
          <a:p>
            <a:pPr marL="342900" lvl="0" indent="-342900" algn="l">
              <a:spcBef>
                <a:spcPts val="600"/>
              </a:spcBef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участке не должно быть: </a:t>
            </a:r>
          </a:p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подозрительных предметов – бесхозных сумок, коробок;</a:t>
            </a:r>
          </a:p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травмоопасных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предметов – стекла, сломанных кустарников;</a:t>
            </a:r>
          </a:p>
          <a:p>
            <a:pPr marL="342900" lvl="0" indent="342900" algn="l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ям и открытых люков.</a:t>
            </a:r>
          </a:p>
          <a:p>
            <a:pPr marL="342900" lvl="0" indent="-342900" algn="l">
              <a:spcBef>
                <a:spcPts val="600"/>
              </a:spcBef>
              <a:spcAft>
                <a:spcPts val="600"/>
              </a:spcAft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5.  Инвентарь и игровое оборудование должны быть исправны, – горки не качаются, санки не сломаны.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123478"/>
            <a:ext cx="5400600" cy="504056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800" b="1" cap="all" dirty="0" smtClean="0">
                <a:latin typeface="Arial" pitchFamily="34" charset="0"/>
                <a:cs typeface="Arial" pitchFamily="34" charset="0"/>
              </a:rPr>
              <a:t>Подготовка к прогулке</a:t>
            </a:r>
            <a:endParaRPr lang="ru-RU" sz="28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771550"/>
            <a:ext cx="7920880" cy="32403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lvl="0" indent="-3429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Согласуйте с медсестрой выход на прогулку, если температура ниже -15 </a:t>
            </a:r>
            <a:r>
              <a:rPr lang="ru-RU" sz="1800" b="1" baseline="300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Когда температура выше -15 </a:t>
            </a:r>
            <a:r>
              <a:rPr lang="ru-RU" sz="1800" b="1" baseline="300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согласовывайте по необходимости – сильный ветер, метель или другая непогода. </a:t>
            </a:r>
          </a:p>
          <a:p>
            <a:pPr marL="342900" lvl="0" indent="-3429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Проверьте, соответствует ли обувь и одежда ребенка погоде. Если нет, то оставьте его в группе, но под присмотром. </a:t>
            </a: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Контролируйте, чтобы в группе хранились запасные вещи для детей на случай непогоды. </a:t>
            </a:r>
          </a:p>
          <a:p>
            <a:pPr marL="342900" lvl="0" indent="-3429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Скажите детям перед выходом: не бегите, не толкайтесь, держитесь за перила, не берите большие игрушки. </a:t>
            </a:r>
          </a:p>
          <a:p>
            <a:pPr marL="514350" lvl="0" indent="-51435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ru-RU" sz="1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aryzhkova\Desktop\primer_pamiatki_s_odegdoi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507854"/>
            <a:ext cx="6192688" cy="2088232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11510"/>
            <a:ext cx="5400600" cy="504056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800" b="1" cap="all" dirty="0" smtClean="0">
                <a:latin typeface="Arial" pitchFamily="34" charset="0"/>
                <a:cs typeface="Arial" pitchFamily="34" charset="0"/>
              </a:rPr>
              <a:t>Выход на прогулку </a:t>
            </a:r>
            <a:endParaRPr lang="ru-RU" sz="28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347614"/>
            <a:ext cx="7920880" cy="244827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lvl="0" indent="-457200" algn="l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Выходите и возвращайтесь с прогулки подгруппами </a:t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10-15 человек. </a:t>
            </a:r>
          </a:p>
          <a:p>
            <a:pPr marL="457200" lvl="0" indent="-4572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Страхуйте и придерживайте каждого ребенка при спуске с лестницы и крыльца.</a:t>
            </a:r>
          </a:p>
          <a:p>
            <a:pPr marL="457200" lvl="0" indent="-4572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ходите с детьми вдоль стен зданий. С крыши </a:t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карнизов может сойти снег и наледь.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95486"/>
            <a:ext cx="5400600" cy="57606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b="1" cap="all" dirty="0" smtClean="0">
                <a:latin typeface="Arial" pitchFamily="34" charset="0"/>
                <a:cs typeface="Arial" pitchFamily="34" charset="0"/>
              </a:rPr>
              <a:t>Во время прогулки</a:t>
            </a:r>
            <a:endParaRPr lang="ru-RU" sz="28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87574"/>
            <a:ext cx="7920880" cy="26642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Должно быть не менее двух работников на прогулке</a:t>
            </a:r>
            <a:b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каждой группе.</a:t>
            </a:r>
          </a:p>
          <a:p>
            <a:pPr marL="457200" lvl="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Нужно сократить прогулку при температуре воздуха ниже -15 </a:t>
            </a:r>
            <a:r>
              <a:rPr lang="ru-RU" sz="2000" b="1" baseline="300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 скорости ветра более 7 м/с. </a:t>
            </a:r>
          </a:p>
          <a:p>
            <a:pPr marL="45720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Необходимо ограничить доступ детей к металлическим конструкциям, чтобы они реже прилипали к металлу.</a:t>
            </a:r>
          </a:p>
        </p:txBody>
      </p:sp>
      <p:pic>
        <p:nvPicPr>
          <p:cNvPr id="4098" name="Picture 2" descr="\\EPSYLON\^Magazines\СПРАВОЧНИК РУКОВОДИТЕЛЯ ДОШКОЛЬНОГО УЧРЕЖДЕНИЯ\jpg\progulka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435846"/>
            <a:ext cx="6408711" cy="1959143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95486"/>
            <a:ext cx="5400600" cy="57606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b="1" cap="all" dirty="0" smtClean="0">
                <a:latin typeface="Arial" pitchFamily="34" charset="0"/>
                <a:cs typeface="Arial" pitchFamily="34" charset="0"/>
              </a:rPr>
              <a:t>Во что играть на прогулке</a:t>
            </a:r>
            <a:endParaRPr lang="ru-RU" sz="28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31590"/>
            <a:ext cx="7920880" cy="32403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lvl="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Следите, чтобы дети не играли кусками льда. </a:t>
            </a:r>
          </a:p>
          <a:p>
            <a:pPr marL="457200" lvl="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Проводите игры, которые не требуют активного передвижения, когда на улице глубокие сугробы. </a:t>
            </a:r>
          </a:p>
          <a:p>
            <a:pPr marL="457200" lvl="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Следите, чтобы дети скатывались с горки вперед лицом. </a:t>
            </a:r>
          </a:p>
          <a:p>
            <a:pPr marL="45720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Чередуйте подвижные и малоподвижные игры, чтобы предотвратить переохлаждение и переутомление воспитанников. </a:t>
            </a:r>
          </a:p>
          <a:p>
            <a:pPr marL="457200" lvl="0" indent="-457200" algn="just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95486"/>
            <a:ext cx="5400600" cy="57606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b="1" cap="all" dirty="0" smtClean="0">
                <a:latin typeface="Arial" pitchFamily="34" charset="0"/>
                <a:cs typeface="Arial" pitchFamily="34" charset="0"/>
              </a:rPr>
              <a:t>Памятки для работы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15566"/>
            <a:ext cx="7920880" cy="26642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lvl="0" indent="-457200" algn="just">
              <a:spcBef>
                <a:spcPts val="60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Возьмите у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администрации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памятки </a:t>
            </a:r>
          </a:p>
          <a:p>
            <a:pPr marL="457200" lvl="0" indent="-457200" algn="just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Как организовать и провести прогулку зимой</a:t>
            </a:r>
          </a:p>
          <a:p>
            <a:pPr marL="457200" indent="-457200" algn="just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Как оказать первую помощь при переохлаждении, обморожении, травме головы, подозрении на перелом</a:t>
            </a:r>
          </a:p>
          <a:p>
            <a:pPr marL="457200" indent="-457200" algn="just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Как родителям одевать ребенка зимой в детский сад</a:t>
            </a:r>
          </a:p>
        </p:txBody>
      </p:sp>
      <p:pic>
        <p:nvPicPr>
          <p:cNvPr id="8" name="Picture 2" descr="\\EPSYLON\^Magazines\СПРАВОЧНИК РУКОВОДИТЕЛЯ ДОШКОЛЬНОГО УЧРЕЖДЕНИЯ\jpg\progulka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435846"/>
            <a:ext cx="6408711" cy="1959143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74806"/>
      </a:accent2>
      <a:accent3>
        <a:srgbClr val="9BBB59"/>
      </a:accent3>
      <a:accent4>
        <a:srgbClr val="8064A2"/>
      </a:accent4>
      <a:accent5>
        <a:srgbClr val="4BACC6"/>
      </a:accent5>
      <a:accent6>
        <a:srgbClr val="C00000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307</Words>
  <Application>Microsoft Office PowerPoint</Application>
  <PresentationFormat>Экран (16:9)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Инструктаж по безопасности  на территории детского сада  в зимний период  </vt:lpstr>
      <vt:lpstr>С 1 ноября</vt:lpstr>
      <vt:lpstr>Ответственность</vt:lpstr>
      <vt:lpstr>Подготовка участка</vt:lpstr>
      <vt:lpstr>Подготовка к прогулке</vt:lpstr>
      <vt:lpstr>Выход на прогулку </vt:lpstr>
      <vt:lpstr>Во время прогулки</vt:lpstr>
      <vt:lpstr>Во что играть на прогулке</vt:lpstr>
      <vt:lpstr>Памятки для работы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ryzhkova</dc:creator>
  <cp:lastModifiedBy>Олеся Сергеевна Бороздина</cp:lastModifiedBy>
  <cp:revision>101</cp:revision>
  <dcterms:created xsi:type="dcterms:W3CDTF">2017-10-04T12:18:48Z</dcterms:created>
  <dcterms:modified xsi:type="dcterms:W3CDTF">2019-11-13T04:12:35Z</dcterms:modified>
</cp:coreProperties>
</file>